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8304604-C878-41DF-9C60-C5D3403D52CD}" type="datetimeFigureOut">
              <a:rPr lang="ar-SA" smtClean="0"/>
              <a:t>25/10/1442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354099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8304604-C878-41DF-9C60-C5D3403D52CD}" type="datetimeFigureOut">
              <a:rPr lang="ar-SA" smtClean="0"/>
              <a:t>25/10/1442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190964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8304604-C878-41DF-9C60-C5D3403D52CD}" type="datetimeFigureOut">
              <a:rPr lang="ar-SA" smtClean="0"/>
              <a:t>25/10/1442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411406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8304604-C878-41DF-9C60-C5D3403D52CD}" type="datetimeFigureOut">
              <a:rPr lang="ar-SA" smtClean="0"/>
              <a:t>25/10/1442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92531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8304604-C878-41DF-9C60-C5D3403D52CD}" type="datetimeFigureOut">
              <a:rPr lang="ar-SA" smtClean="0"/>
              <a:t>25/10/1442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253637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8304604-C878-41DF-9C60-C5D3403D52CD}" type="datetimeFigureOut">
              <a:rPr lang="ar-SA" smtClean="0"/>
              <a:t>25/10/1442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247482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8304604-C878-41DF-9C60-C5D3403D52CD}" type="datetimeFigureOut">
              <a:rPr lang="ar-SA" smtClean="0"/>
              <a:t>25/10/1442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326889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8304604-C878-41DF-9C60-C5D3403D52CD}" type="datetimeFigureOut">
              <a:rPr lang="ar-SA" smtClean="0"/>
              <a:t>25/10/1442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14053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8304604-C878-41DF-9C60-C5D3403D52CD}" type="datetimeFigureOut">
              <a:rPr lang="ar-SA" smtClean="0"/>
              <a:t>25/10/1442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420817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8304604-C878-41DF-9C60-C5D3403D52CD}" type="datetimeFigureOut">
              <a:rPr lang="ar-SA" smtClean="0"/>
              <a:t>25/10/1442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303891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8304604-C878-41DF-9C60-C5D3403D52CD}" type="datetimeFigureOut">
              <a:rPr lang="ar-SA" smtClean="0"/>
              <a:t>25/10/1442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861761-C68C-452E-BCB5-D267BD8185E5}" type="slidenum">
              <a:rPr lang="ar-SA" smtClean="0"/>
              <a:t>‹#›</a:t>
            </a:fld>
            <a:endParaRPr lang="ar-SA"/>
          </a:p>
        </p:txBody>
      </p:sp>
    </p:spTree>
    <p:extLst>
      <p:ext uri="{BB962C8B-B14F-4D97-AF65-F5344CB8AC3E}">
        <p14:creationId xmlns:p14="http://schemas.microsoft.com/office/powerpoint/2010/main" val="173123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8304604-C878-41DF-9C60-C5D3403D52CD}" type="datetimeFigureOut">
              <a:rPr lang="ar-SA" smtClean="0"/>
              <a:t>25/10/1442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6861761-C68C-452E-BCB5-D267BD8185E5}" type="slidenum">
              <a:rPr lang="ar-SA" smtClean="0"/>
              <a:t>‹#›</a:t>
            </a:fld>
            <a:endParaRPr lang="ar-SA"/>
          </a:p>
        </p:txBody>
      </p:sp>
    </p:spTree>
    <p:extLst>
      <p:ext uri="{BB962C8B-B14F-4D97-AF65-F5344CB8AC3E}">
        <p14:creationId xmlns:p14="http://schemas.microsoft.com/office/powerpoint/2010/main" val="254784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23507" y="432887"/>
            <a:ext cx="7858875" cy="4520793"/>
          </a:xfrm>
        </p:spPr>
        <p:txBody>
          <a:bodyPr/>
          <a:lstStyle/>
          <a:p>
            <a:pPr marL="182880" indent="0" algn="ctr" rtl="1">
              <a:buNone/>
            </a:pPr>
            <a:r>
              <a:rPr lang="ar-SA" b="1" dirty="0">
                <a:solidFill>
                  <a:srgbClr val="FF0000"/>
                </a:solidFill>
                <a:effectLst/>
                <a:latin typeface="Arial" pitchFamily="34" charset="0"/>
                <a:cs typeface="Arial" pitchFamily="34" charset="0"/>
              </a:rPr>
              <a:t>اعناب عملي</a:t>
            </a:r>
            <a:r>
              <a:rPr lang="en-US" b="1" dirty="0">
                <a:solidFill>
                  <a:srgbClr val="FF0000"/>
                </a:solidFill>
                <a:effectLst/>
                <a:latin typeface="Arial" pitchFamily="34" charset="0"/>
                <a:cs typeface="Arial" pitchFamily="34" charset="0"/>
              </a:rPr>
              <a:t/>
            </a:r>
            <a:br>
              <a:rPr lang="en-US" b="1" dirty="0">
                <a:solidFill>
                  <a:srgbClr val="FF0000"/>
                </a:solidFill>
                <a:effectLst/>
                <a:latin typeface="Arial" pitchFamily="34" charset="0"/>
                <a:cs typeface="Arial" pitchFamily="34" charset="0"/>
              </a:rPr>
            </a:br>
            <a:r>
              <a:rPr lang="en-US" b="1" dirty="0">
                <a:solidFill>
                  <a:srgbClr val="FF0000"/>
                </a:solidFill>
                <a:effectLst/>
                <a:latin typeface="Arial" pitchFamily="34" charset="0"/>
                <a:cs typeface="Arial" pitchFamily="34" charset="0"/>
              </a:rPr>
              <a:t/>
            </a:r>
            <a:br>
              <a:rPr lang="en-US" b="1" dirty="0">
                <a:solidFill>
                  <a:srgbClr val="FF0000"/>
                </a:solidFill>
                <a:effectLst/>
                <a:latin typeface="Arial" pitchFamily="34" charset="0"/>
                <a:cs typeface="Arial" pitchFamily="34" charset="0"/>
              </a:rPr>
            </a:br>
            <a:r>
              <a:rPr lang="ar-SA" b="1" dirty="0">
                <a:solidFill>
                  <a:srgbClr val="FF0000"/>
                </a:solidFill>
                <a:effectLst/>
                <a:latin typeface="Arial" pitchFamily="34" charset="0"/>
                <a:cs typeface="Arial" pitchFamily="34" charset="0"/>
              </a:rPr>
              <a:t>المحاضرة </a:t>
            </a:r>
            <a:r>
              <a:rPr lang="ar-SA" b="1" dirty="0" smtClean="0">
                <a:solidFill>
                  <a:srgbClr val="FF0000"/>
                </a:solidFill>
                <a:effectLst/>
                <a:latin typeface="Arial" pitchFamily="34" charset="0"/>
                <a:cs typeface="Arial" pitchFamily="34" charset="0"/>
              </a:rPr>
              <a:t>ال</a:t>
            </a:r>
            <a:r>
              <a:rPr lang="ar-IQ" b="1" dirty="0" smtClean="0">
                <a:solidFill>
                  <a:srgbClr val="FF0000"/>
                </a:solidFill>
                <a:latin typeface="Arial" pitchFamily="34" charset="0"/>
                <a:cs typeface="Arial" pitchFamily="34" charset="0"/>
              </a:rPr>
              <a:t>رابعة</a:t>
            </a:r>
            <a:r>
              <a:rPr lang="en-US" b="1" dirty="0">
                <a:solidFill>
                  <a:srgbClr val="FF0000"/>
                </a:solidFill>
                <a:effectLst/>
                <a:latin typeface="Arial" pitchFamily="34" charset="0"/>
                <a:cs typeface="Arial" pitchFamily="34" charset="0"/>
              </a:rPr>
              <a:t/>
            </a:r>
            <a:br>
              <a:rPr lang="en-US" b="1" dirty="0">
                <a:solidFill>
                  <a:srgbClr val="FF0000"/>
                </a:solidFill>
                <a:effectLst/>
                <a:latin typeface="Arial" pitchFamily="34" charset="0"/>
                <a:cs typeface="Arial" pitchFamily="34" charset="0"/>
              </a:rPr>
            </a:br>
            <a:r>
              <a:rPr lang="en-US" b="1" dirty="0">
                <a:solidFill>
                  <a:srgbClr val="FF0000"/>
                </a:solidFill>
                <a:effectLst/>
                <a:latin typeface="Arial" pitchFamily="34" charset="0"/>
                <a:cs typeface="Arial" pitchFamily="34" charset="0"/>
              </a:rPr>
              <a:t/>
            </a:r>
            <a:br>
              <a:rPr lang="en-US" b="1" dirty="0">
                <a:solidFill>
                  <a:srgbClr val="FF0000"/>
                </a:solidFill>
                <a:effectLst/>
                <a:latin typeface="Arial" pitchFamily="34" charset="0"/>
                <a:cs typeface="Arial" pitchFamily="34" charset="0"/>
              </a:rPr>
            </a:br>
            <a:r>
              <a:rPr lang="ar-SA" b="1" dirty="0">
                <a:solidFill>
                  <a:srgbClr val="FF0000"/>
                </a:solidFill>
                <a:effectLst/>
                <a:latin typeface="Arial" pitchFamily="34" charset="0"/>
                <a:cs typeface="Arial" pitchFamily="34" charset="0"/>
              </a:rPr>
              <a:t>الدكتور حمزة عباس حمزة</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72501545"/>
      </p:ext>
    </p:extLst>
  </p:cSld>
  <p:clrMapOvr>
    <a:masterClrMapping/>
  </p:clrMapOvr>
  <mc:AlternateContent xmlns:mc="http://schemas.openxmlformats.org/markup-compatibility/2006" xmlns:p14="http://schemas.microsoft.com/office/powerpoint/2010/main">
    <mc:Choice Requires="p14">
      <p:transition spd="slow" p14:dur="2000" advTm="20618"/>
    </mc:Choice>
    <mc:Fallback xmlns="">
      <p:transition spd="slow" advTm="2061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98714"/>
            <a:ext cx="845820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10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8600" y="228600"/>
            <a:ext cx="8610600" cy="6186309"/>
          </a:xfrm>
          <a:prstGeom prst="rect">
            <a:avLst/>
          </a:prstGeom>
          <a:noFill/>
        </p:spPr>
        <p:txBody>
          <a:bodyPr wrap="square" rtlCol="1">
            <a:spAutoFit/>
          </a:bodyPr>
          <a:lstStyle/>
          <a:p>
            <a:r>
              <a:rPr lang="ar-IQ" sz="3600" b="1" dirty="0">
                <a:solidFill>
                  <a:srgbClr val="FF0000"/>
                </a:solidFill>
              </a:rPr>
              <a:t>حجم النصل :- </a:t>
            </a:r>
            <a:r>
              <a:rPr lang="ar-IQ" sz="3600" b="1" dirty="0"/>
              <a:t>يختلف حجم النصل حسب الصنف وقوة الكرمة وظروف المحيط وموقع الورقة على الفرع ويقدر حجم النصل حسب طوله وعرضه ويكون كالتالي : </a:t>
            </a:r>
            <a:endParaRPr lang="ar-IQ" sz="3600" b="1" dirty="0" smtClean="0"/>
          </a:p>
          <a:p>
            <a:endParaRPr lang="en-US" sz="3600" b="1" dirty="0"/>
          </a:p>
          <a:p>
            <a:r>
              <a:rPr lang="ar-IQ" sz="3600" b="1" dirty="0" smtClean="0">
                <a:solidFill>
                  <a:srgbClr val="FF0000"/>
                </a:solidFill>
              </a:rPr>
              <a:t>1- </a:t>
            </a:r>
            <a:r>
              <a:rPr lang="ar-IQ" sz="3600" b="1" dirty="0">
                <a:solidFill>
                  <a:srgbClr val="FF0000"/>
                </a:solidFill>
              </a:rPr>
              <a:t>كبير جدا / </a:t>
            </a:r>
            <a:r>
              <a:rPr lang="ar-IQ" sz="3600" b="1" dirty="0"/>
              <a:t>عندما يكون طول النصل أكثر من 10سم </a:t>
            </a:r>
            <a:endParaRPr lang="ar-IQ" sz="3600" b="1" dirty="0" smtClean="0"/>
          </a:p>
          <a:p>
            <a:endParaRPr lang="en-US" sz="3600" b="1" dirty="0"/>
          </a:p>
          <a:p>
            <a:r>
              <a:rPr lang="ar-IQ" sz="3600" b="1" dirty="0" smtClean="0">
                <a:solidFill>
                  <a:srgbClr val="FF0000"/>
                </a:solidFill>
              </a:rPr>
              <a:t>2- </a:t>
            </a:r>
            <a:r>
              <a:rPr lang="ar-IQ" sz="3600" b="1" dirty="0">
                <a:solidFill>
                  <a:srgbClr val="FF0000"/>
                </a:solidFill>
              </a:rPr>
              <a:t>كبير /  </a:t>
            </a:r>
            <a:r>
              <a:rPr lang="ar-IQ" sz="3600" b="1" dirty="0"/>
              <a:t>عندما يكون طول النصل 16-20سم </a:t>
            </a:r>
            <a:endParaRPr lang="ar-IQ" sz="3600" b="1" dirty="0" smtClean="0"/>
          </a:p>
          <a:p>
            <a:endParaRPr lang="en-US" sz="3600" b="1" dirty="0"/>
          </a:p>
          <a:p>
            <a:r>
              <a:rPr lang="ar-IQ" sz="3600" b="1" dirty="0" smtClean="0">
                <a:solidFill>
                  <a:srgbClr val="FF0000"/>
                </a:solidFill>
              </a:rPr>
              <a:t> 3- متوسط </a:t>
            </a:r>
            <a:r>
              <a:rPr lang="ar-IQ" sz="3600" b="1" dirty="0">
                <a:solidFill>
                  <a:srgbClr val="FF0000"/>
                </a:solidFill>
              </a:rPr>
              <a:t>/ </a:t>
            </a:r>
            <a:r>
              <a:rPr lang="ar-IQ" sz="3600" b="1" dirty="0"/>
              <a:t>عندما يكون طول النصل 11-15سم </a:t>
            </a:r>
            <a:endParaRPr lang="ar-IQ" sz="3600" b="1" dirty="0" smtClean="0"/>
          </a:p>
          <a:p>
            <a:endParaRPr lang="en-US" sz="3600" b="1" dirty="0"/>
          </a:p>
          <a:p>
            <a:r>
              <a:rPr lang="ar-IQ" sz="3600" b="1" dirty="0" smtClean="0">
                <a:solidFill>
                  <a:srgbClr val="FF0000"/>
                </a:solidFill>
              </a:rPr>
              <a:t>4- </a:t>
            </a:r>
            <a:r>
              <a:rPr lang="ar-IQ" sz="3600" b="1" dirty="0">
                <a:solidFill>
                  <a:srgbClr val="FF0000"/>
                </a:solidFill>
              </a:rPr>
              <a:t>صغير / </a:t>
            </a:r>
            <a:r>
              <a:rPr lang="ar-IQ" sz="3600" b="1" dirty="0"/>
              <a:t>عندما يكون طول النصل اقل من 10سم </a:t>
            </a:r>
            <a:endParaRPr lang="en-US" sz="3600" b="1" dirty="0"/>
          </a:p>
        </p:txBody>
      </p:sp>
    </p:spTree>
    <p:extLst>
      <p:ext uri="{BB962C8B-B14F-4D97-AF65-F5344CB8AC3E}">
        <p14:creationId xmlns:p14="http://schemas.microsoft.com/office/powerpoint/2010/main" val="158782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سمك النصل :-</a:t>
            </a:r>
            <a:endParaRPr lang="ar-SA" dirty="0">
              <a:solidFill>
                <a:srgbClr val="FF0000"/>
              </a:solidFill>
            </a:endParaRPr>
          </a:p>
        </p:txBody>
      </p:sp>
      <p:sp>
        <p:nvSpPr>
          <p:cNvPr id="3" name="عنصر نائب للمحتوى 2"/>
          <p:cNvSpPr>
            <a:spLocks noGrp="1"/>
          </p:cNvSpPr>
          <p:nvPr>
            <p:ph idx="1"/>
          </p:nvPr>
        </p:nvSpPr>
        <p:spPr/>
        <p:txBody>
          <a:bodyPr/>
          <a:lstStyle/>
          <a:p>
            <a:pPr marL="0" indent="0">
              <a:buNone/>
            </a:pPr>
            <a:r>
              <a:rPr lang="ar-IQ" b="1" dirty="0" smtClean="0"/>
              <a:t>يختلف </a:t>
            </a:r>
            <a:r>
              <a:rPr lang="ar-IQ" b="1" dirty="0"/>
              <a:t>سمك النصل حسب الأنواع والصنف وظروف المحيط ويمكن أن يكون سميك أو نحيف حسب عمر الورقة حيث تكون الأوراق الفتية ذات سمك </a:t>
            </a:r>
            <a:endParaRPr lang="ar-IQ" b="1" dirty="0" smtClean="0"/>
          </a:p>
          <a:p>
            <a:pPr marL="0" indent="0">
              <a:buNone/>
            </a:pPr>
            <a:r>
              <a:rPr lang="ar-IQ" b="1" dirty="0" smtClean="0"/>
              <a:t>انحف </a:t>
            </a:r>
            <a:r>
              <a:rPr lang="ar-IQ" b="1" dirty="0"/>
              <a:t>من الأوراق </a:t>
            </a:r>
            <a:r>
              <a:rPr lang="ar-IQ" b="1" dirty="0" smtClean="0"/>
              <a:t>المسنة</a:t>
            </a:r>
          </a:p>
          <a:p>
            <a:pPr marL="0" indent="0">
              <a:buNone/>
            </a:pPr>
            <a:r>
              <a:rPr lang="ar-IQ" b="1" dirty="0" smtClean="0"/>
              <a:t> </a:t>
            </a:r>
            <a:r>
              <a:rPr lang="ar-IQ" b="1" dirty="0"/>
              <a:t>ويمكن </a:t>
            </a:r>
            <a:r>
              <a:rPr lang="ar-IQ" b="1" dirty="0" smtClean="0"/>
              <a:t>أن </a:t>
            </a:r>
            <a:r>
              <a:rPr lang="ar-IQ" b="1" dirty="0"/>
              <a:t>يكون متوسط </a:t>
            </a:r>
            <a:r>
              <a:rPr lang="ar-IQ" b="1" dirty="0" smtClean="0"/>
              <a:t>السمك</a:t>
            </a:r>
          </a:p>
          <a:p>
            <a:pPr marL="0" indent="0">
              <a:buNone/>
            </a:pPr>
            <a:r>
              <a:rPr lang="ar-IQ" b="1" dirty="0" smtClean="0"/>
              <a:t> وان </a:t>
            </a:r>
            <a:r>
              <a:rPr lang="ar-IQ" b="1" dirty="0"/>
              <a:t>الضوء الشديد يزيد من </a:t>
            </a:r>
            <a:endParaRPr lang="ar-IQ" b="1" dirty="0" smtClean="0"/>
          </a:p>
          <a:p>
            <a:pPr marL="0" indent="0">
              <a:buNone/>
            </a:pPr>
            <a:r>
              <a:rPr lang="ar-IQ" b="1" dirty="0" smtClean="0"/>
              <a:t>سمك </a:t>
            </a:r>
            <a:r>
              <a:rPr lang="ar-IQ" b="1" dirty="0"/>
              <a:t>النصل . </a:t>
            </a:r>
            <a:endParaRPr lang="en-US" b="1" dirty="0"/>
          </a:p>
          <a:p>
            <a:pPr marL="0" indent="0">
              <a:buNone/>
            </a:pP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3429000"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3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FF0000"/>
                </a:solidFill>
              </a:rPr>
              <a:t>لون النصل :-</a:t>
            </a:r>
            <a:endParaRPr lang="ar-SA" b="1" dirty="0"/>
          </a:p>
        </p:txBody>
      </p:sp>
      <p:sp>
        <p:nvSpPr>
          <p:cNvPr id="3" name="عنصر نائب للمحتوى 2"/>
          <p:cNvSpPr>
            <a:spLocks noGrp="1"/>
          </p:cNvSpPr>
          <p:nvPr>
            <p:ph idx="1"/>
          </p:nvPr>
        </p:nvSpPr>
        <p:spPr/>
        <p:txBody>
          <a:bodyPr>
            <a:normAutofit/>
          </a:bodyPr>
          <a:lstStyle/>
          <a:p>
            <a:pPr algn="just"/>
            <a:r>
              <a:rPr lang="ar-SA" sz="3600" b="1" dirty="0" smtClean="0"/>
              <a:t>يختلف سمك النصل حسب الأنواع والصنف وظروف المحيط ، يختلف لون النصل بين </a:t>
            </a:r>
            <a:r>
              <a:rPr lang="ar-SA" sz="3600" b="1" dirty="0" smtClean="0">
                <a:solidFill>
                  <a:srgbClr val="92D050"/>
                </a:solidFill>
              </a:rPr>
              <a:t>الأخضر الفاتح </a:t>
            </a:r>
            <a:r>
              <a:rPr lang="ar-SA" sz="3600" b="1" dirty="0" smtClean="0">
                <a:solidFill>
                  <a:srgbClr val="00B050"/>
                </a:solidFill>
              </a:rPr>
              <a:t>والأخضر الغامق </a:t>
            </a:r>
            <a:r>
              <a:rPr lang="ar-SA" sz="3600" b="1" dirty="0" smtClean="0"/>
              <a:t>ويتأثر لون النصل بتقدم عمر الورقة ويكون تلوين الجهة العليا للنصل أعمق من الجهة السفلى في الأصناف ذات الأوراق الملساء أما الأوراق ذات الزغب فيكون لون نصلها مائلا للبياض أو ابيض رمادي . </a:t>
            </a:r>
          </a:p>
        </p:txBody>
      </p:sp>
    </p:spTree>
    <p:extLst>
      <p:ext uri="{BB962C8B-B14F-4D97-AF65-F5344CB8AC3E}">
        <p14:creationId xmlns:p14="http://schemas.microsoft.com/office/powerpoint/2010/main" val="46833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شكل النصل</a:t>
            </a:r>
            <a:endParaRPr lang="ar-SA" dirty="0">
              <a:solidFill>
                <a:srgbClr val="FF0000"/>
              </a:solidFill>
            </a:endParaRPr>
          </a:p>
        </p:txBody>
      </p:sp>
      <p:sp>
        <p:nvSpPr>
          <p:cNvPr id="3" name="عنصر نائب للمحتوى 2"/>
          <p:cNvSpPr>
            <a:spLocks noGrp="1"/>
          </p:cNvSpPr>
          <p:nvPr>
            <p:ph idx="1"/>
          </p:nvPr>
        </p:nvSpPr>
        <p:spPr/>
        <p:txBody>
          <a:bodyPr>
            <a:normAutofit/>
          </a:bodyPr>
          <a:lstStyle/>
          <a:p>
            <a:r>
              <a:rPr lang="ar-IQ" b="1" dirty="0" smtClean="0"/>
              <a:t>يختلف </a:t>
            </a:r>
            <a:r>
              <a:rPr lang="ar-IQ" b="1" dirty="0"/>
              <a:t>ويتغير حسب الأنواع والأصناف حيث يمكن أن يكون أملس أو مجعد أو لماع وناعم أو عديم اللمعان ذو زغب ، حيث يكون في أصناف المجموعة الشرقية ) كشمش و ديس العنز ( أملس ولماع وفي أصناف المجموعة الغربية فيكون النصل </a:t>
            </a:r>
            <a:r>
              <a:rPr lang="ar-IQ" b="1" dirty="0" err="1"/>
              <a:t>زغبيا</a:t>
            </a:r>
            <a:r>
              <a:rPr lang="ar-IQ" b="1" dirty="0"/>
              <a:t> . </a:t>
            </a:r>
            <a:endParaRPr lang="en-US" b="1" dirty="0"/>
          </a:p>
          <a:p>
            <a:r>
              <a:rPr lang="ar-IQ" b="1" dirty="0"/>
              <a:t>وجود الزغب :-  يكون على الوجه السفلي للورقة بصورة عامة ويوجد الزغب على جميع الأوراق .  </a:t>
            </a:r>
            <a:endParaRPr lang="en-US" b="1" dirty="0"/>
          </a:p>
          <a:p>
            <a:pPr marL="0" indent="0">
              <a:buNone/>
            </a:pPr>
            <a:endParaRPr lang="ar-SA" dirty="0"/>
          </a:p>
        </p:txBody>
      </p:sp>
    </p:spTree>
    <p:extLst>
      <p:ext uri="{BB962C8B-B14F-4D97-AF65-F5344CB8AC3E}">
        <p14:creationId xmlns:p14="http://schemas.microsoft.com/office/powerpoint/2010/main" val="140554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err="1" smtClean="0">
                <a:solidFill>
                  <a:srgbClr val="FF0000"/>
                </a:solidFill>
              </a:rPr>
              <a:t>التفصص</a:t>
            </a:r>
            <a:r>
              <a:rPr lang="ar-IQ" b="1" dirty="0" smtClean="0"/>
              <a:t> </a:t>
            </a:r>
            <a:endParaRPr lang="ar-SA" dirty="0"/>
          </a:p>
        </p:txBody>
      </p:sp>
      <p:sp>
        <p:nvSpPr>
          <p:cNvPr id="3" name="عنصر نائب للمحتوى 2"/>
          <p:cNvSpPr>
            <a:spLocks noGrp="1"/>
          </p:cNvSpPr>
          <p:nvPr>
            <p:ph idx="1"/>
          </p:nvPr>
        </p:nvSpPr>
        <p:spPr/>
        <p:txBody>
          <a:bodyPr>
            <a:normAutofit lnSpcReduction="10000"/>
          </a:bodyPr>
          <a:lstStyle/>
          <a:p>
            <a:r>
              <a:rPr lang="ar-IQ" b="1" dirty="0" smtClean="0"/>
              <a:t>وهي صفة مرتبطة بالنوع والصنف يمكن أن يكون نصل الورقة تام أو يظهر بعض </a:t>
            </a:r>
            <a:r>
              <a:rPr lang="ar-IQ" b="1" dirty="0" err="1" smtClean="0"/>
              <a:t>التجزأ</a:t>
            </a:r>
            <a:r>
              <a:rPr lang="ar-IQ" b="1" dirty="0" smtClean="0"/>
              <a:t> العميق الذي يحيط بالفصوص ، يكون عدد الفصوص اعتياديا مساوي لعدد العروق الرئيسية ، وحسب عدد الفصوص يمكن أن يكون نصل ورقة الكروم : </a:t>
            </a:r>
            <a:endParaRPr lang="en-US" b="1" dirty="0" smtClean="0"/>
          </a:p>
          <a:p>
            <a:pPr lvl="0" fontAlgn="base"/>
            <a:r>
              <a:rPr lang="ar-IQ" b="1" u="sng" dirty="0" smtClean="0"/>
              <a:t>ثلاثي </a:t>
            </a:r>
            <a:r>
              <a:rPr lang="ar-IQ" b="1" u="sng" dirty="0" err="1" smtClean="0"/>
              <a:t>التفصص</a:t>
            </a:r>
            <a:r>
              <a:rPr lang="ar-IQ" b="1" u="sng" dirty="0" smtClean="0"/>
              <a:t> مثل صنف ( </a:t>
            </a:r>
            <a:r>
              <a:rPr lang="ar-IQ" b="1" u="sng" dirty="0" smtClean="0">
                <a:solidFill>
                  <a:srgbClr val="FF0000"/>
                </a:solidFill>
              </a:rPr>
              <a:t>مسكات</a:t>
            </a:r>
            <a:r>
              <a:rPr lang="ar-IQ" b="1" u="sng" dirty="0" smtClean="0"/>
              <a:t>) </a:t>
            </a:r>
            <a:endParaRPr lang="en-US" b="1" u="sng" dirty="0" smtClean="0"/>
          </a:p>
          <a:p>
            <a:pPr lvl="0" fontAlgn="base"/>
            <a:r>
              <a:rPr lang="ar-IQ" b="1" u="sng" dirty="0" smtClean="0"/>
              <a:t>خماسي </a:t>
            </a:r>
            <a:r>
              <a:rPr lang="ar-IQ" b="1" u="sng" dirty="0" err="1" smtClean="0"/>
              <a:t>التفصص</a:t>
            </a:r>
            <a:r>
              <a:rPr lang="ar-IQ" b="1" u="sng" dirty="0" smtClean="0"/>
              <a:t> مثل صنف (</a:t>
            </a:r>
            <a:r>
              <a:rPr lang="ar-IQ" b="1" u="sng" dirty="0" smtClean="0">
                <a:solidFill>
                  <a:srgbClr val="FF0000"/>
                </a:solidFill>
              </a:rPr>
              <a:t>ديس العنز </a:t>
            </a:r>
            <a:r>
              <a:rPr lang="ar-IQ" b="1" u="sng" dirty="0" err="1" smtClean="0">
                <a:solidFill>
                  <a:srgbClr val="FF0000"/>
                </a:solidFill>
              </a:rPr>
              <a:t>وبهرزي</a:t>
            </a:r>
            <a:r>
              <a:rPr lang="ar-IQ" b="1" u="sng" dirty="0" smtClean="0">
                <a:solidFill>
                  <a:srgbClr val="FF0000"/>
                </a:solidFill>
              </a:rPr>
              <a:t> </a:t>
            </a:r>
            <a:r>
              <a:rPr lang="ar-IQ" b="1" u="sng" dirty="0" smtClean="0"/>
              <a:t>) </a:t>
            </a:r>
            <a:endParaRPr lang="en-US" b="1" u="sng" dirty="0" smtClean="0"/>
          </a:p>
          <a:p>
            <a:pPr lvl="0" fontAlgn="base"/>
            <a:r>
              <a:rPr lang="ar-IQ" b="1" u="sng" dirty="0" smtClean="0"/>
              <a:t>سباعي </a:t>
            </a:r>
            <a:r>
              <a:rPr lang="ar-IQ" b="1" u="sng" dirty="0" err="1" smtClean="0"/>
              <a:t>التفصص</a:t>
            </a:r>
            <a:r>
              <a:rPr lang="ar-IQ" b="1" u="sng" dirty="0" smtClean="0"/>
              <a:t> مثل (</a:t>
            </a:r>
            <a:r>
              <a:rPr lang="ar-IQ" b="1" u="sng" dirty="0" smtClean="0">
                <a:solidFill>
                  <a:srgbClr val="FF0000"/>
                </a:solidFill>
              </a:rPr>
              <a:t>رومي اسود و </a:t>
            </a:r>
            <a:r>
              <a:rPr lang="ar-IQ" b="1" u="sng" dirty="0" err="1" smtClean="0">
                <a:solidFill>
                  <a:srgbClr val="FF0000"/>
                </a:solidFill>
              </a:rPr>
              <a:t>ميراني</a:t>
            </a:r>
            <a:r>
              <a:rPr lang="ar-IQ" b="1" u="sng" dirty="0" smtClean="0"/>
              <a:t>) </a:t>
            </a:r>
            <a:endParaRPr lang="en-US" b="1" u="sng" dirty="0" smtClean="0"/>
          </a:p>
          <a:p>
            <a:pPr lvl="0" fontAlgn="base"/>
            <a:r>
              <a:rPr lang="ar-IQ" b="1" u="sng" dirty="0" smtClean="0"/>
              <a:t>أحيانا من 7-9 فصوص </a:t>
            </a:r>
            <a:endParaRPr lang="en-US" b="1" u="sng" dirty="0" smtClean="0"/>
          </a:p>
          <a:p>
            <a:pPr marL="0" indent="0">
              <a:buNone/>
            </a:pPr>
            <a:endParaRPr lang="ar-SA" dirty="0"/>
          </a:p>
        </p:txBody>
      </p:sp>
    </p:spTree>
    <p:extLst>
      <p:ext uri="{BB962C8B-B14F-4D97-AF65-F5344CB8AC3E}">
        <p14:creationId xmlns:p14="http://schemas.microsoft.com/office/powerpoint/2010/main" val="173993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التجاويف </a:t>
            </a:r>
            <a:endParaRPr lang="ar-SA" dirty="0">
              <a:solidFill>
                <a:srgbClr val="FF0000"/>
              </a:solidFill>
            </a:endParaRPr>
          </a:p>
        </p:txBody>
      </p:sp>
      <p:sp>
        <p:nvSpPr>
          <p:cNvPr id="3" name="عنصر نائب للمحتوى 2"/>
          <p:cNvSpPr>
            <a:spLocks noGrp="1"/>
          </p:cNvSpPr>
          <p:nvPr>
            <p:ph idx="1"/>
          </p:nvPr>
        </p:nvSpPr>
        <p:spPr/>
        <p:txBody>
          <a:bodyPr>
            <a:normAutofit/>
          </a:bodyPr>
          <a:lstStyle/>
          <a:p>
            <a:pPr algn="just"/>
            <a:r>
              <a:rPr lang="ar-IQ" sz="3600" b="1" dirty="0" smtClean="0"/>
              <a:t>عبارة عن </a:t>
            </a:r>
            <a:r>
              <a:rPr lang="ar-IQ" sz="3600" b="1" dirty="0" err="1" smtClean="0"/>
              <a:t>تعمقات</a:t>
            </a:r>
            <a:r>
              <a:rPr lang="ar-IQ" sz="3600" b="1" dirty="0" smtClean="0"/>
              <a:t> في نصل الورقة والتي تحدد الفصوص وتكون محصورة بينها ، عدد وشكل وعمق هذه التجاويف يختلف حسب الأنواع والأصناف ومهم جدا عند تصنيف الكروم ، تختلف هيئة التجاويف حيث تكون إما مغلقة ولها هيئة بيضوية أو دائرية ويمكن أن تكون قاعدة التجاويف المغلقة مدببة أو مدورة أو مستقيمة أو تكون مفتوحة على هيئة حرف V أو U  .</a:t>
            </a:r>
            <a:endParaRPr lang="en-US" sz="3600" b="1" dirty="0" smtClean="0"/>
          </a:p>
          <a:p>
            <a:pPr marL="0" indent="0">
              <a:buNone/>
            </a:pPr>
            <a:endParaRPr lang="ar-SA" dirty="0"/>
          </a:p>
        </p:txBody>
      </p:sp>
    </p:spTree>
    <p:extLst>
      <p:ext uri="{BB962C8B-B14F-4D97-AF65-F5344CB8AC3E}">
        <p14:creationId xmlns:p14="http://schemas.microsoft.com/office/powerpoint/2010/main" val="76550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التسنن </a:t>
            </a:r>
            <a:endParaRPr lang="ar-SA" dirty="0">
              <a:solidFill>
                <a:srgbClr val="FF0000"/>
              </a:solidFill>
            </a:endParaRPr>
          </a:p>
        </p:txBody>
      </p:sp>
      <p:sp>
        <p:nvSpPr>
          <p:cNvPr id="3" name="عنصر نائب للمحتوى 2"/>
          <p:cNvSpPr>
            <a:spLocks noGrp="1"/>
          </p:cNvSpPr>
          <p:nvPr>
            <p:ph idx="1"/>
          </p:nvPr>
        </p:nvSpPr>
        <p:spPr/>
        <p:txBody>
          <a:bodyPr/>
          <a:lstStyle/>
          <a:p>
            <a:pPr marL="0" indent="0" algn="just">
              <a:buNone/>
            </a:pPr>
            <a:r>
              <a:rPr lang="ar-IQ" sz="3600" b="1" dirty="0" smtClean="0"/>
              <a:t>يتكون من مجموعة </a:t>
            </a:r>
            <a:r>
              <a:rPr lang="ar-IQ" sz="3600" b="1" dirty="0" err="1" smtClean="0"/>
              <a:t>التسننات</a:t>
            </a:r>
            <a:r>
              <a:rPr lang="ar-IQ" sz="3600" b="1" dirty="0" smtClean="0"/>
              <a:t> التي تحيط بحافة النصل وتكون حسب الأصناف ، يمكن أن تكون </a:t>
            </a:r>
            <a:r>
              <a:rPr lang="ar-IQ" sz="3600" b="1" dirty="0" err="1" smtClean="0"/>
              <a:t>التسننات</a:t>
            </a:r>
            <a:r>
              <a:rPr lang="ar-IQ" sz="3600" b="1" dirty="0" smtClean="0"/>
              <a:t> صغيرة ممسوحة أو كبيرة واضحة أو مستديرة عند القمة ، كذلك يمكن أن يكون التسنن إما بسيط أو مزدوج أو ثلاثي وعادة يوجد 30-60سن في الورقة الواحدة وتنتهي قمة السن بتمدد صغير للنسيج يسمى الشوكة. </a:t>
            </a:r>
            <a:endParaRPr lang="en-US" sz="3600" b="1" dirty="0" smtClean="0"/>
          </a:p>
          <a:p>
            <a:pPr marL="0" indent="0">
              <a:buNone/>
            </a:pPr>
            <a:endParaRPr lang="ar-SA" dirty="0"/>
          </a:p>
        </p:txBody>
      </p:sp>
    </p:spTree>
    <p:extLst>
      <p:ext uri="{BB962C8B-B14F-4D97-AF65-F5344CB8AC3E}">
        <p14:creationId xmlns:p14="http://schemas.microsoft.com/office/powerpoint/2010/main" val="286622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5- السلاميات :</a:t>
            </a:r>
            <a:endParaRPr lang="ar-SA"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just">
              <a:buNone/>
            </a:pPr>
            <a:r>
              <a:rPr lang="ar-IQ" sz="3600" b="1" dirty="0" smtClean="0"/>
              <a:t>عبارة </a:t>
            </a:r>
            <a:r>
              <a:rPr lang="ar-IQ" sz="3600" b="1" dirty="0"/>
              <a:t>عن أجزاء مكونة للفروع أو القصبات تكون محصورة بين عقدتين ، لها وظائف عديدة كنقل المواد الغذائية كما تقوم بالتنفس والنتح ويختلف عددها حسب الصنف وقوة الكرمة . وللسلاميات أطوال مختلفة فهي قصيرة اقل من 6سم ومتوسطة الطول 15-20سم وطويلة جدا 21-22سم ، أما سمكها فتكون رفيعة ذات قطر اقل من 6ملم ومتوسطة السمك بين 7-12ملم وسميكة اكبر من 12ملم . </a:t>
            </a:r>
            <a:endParaRPr lang="en-US" sz="3600" b="1" dirty="0"/>
          </a:p>
        </p:txBody>
      </p:sp>
    </p:spTree>
    <p:extLst>
      <p:ext uri="{BB962C8B-B14F-4D97-AF65-F5344CB8AC3E}">
        <p14:creationId xmlns:p14="http://schemas.microsoft.com/office/powerpoint/2010/main" val="40402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6-المحاليق (</a:t>
            </a:r>
            <a:r>
              <a:rPr lang="ar-IQ" b="1" dirty="0" err="1" smtClean="0">
                <a:solidFill>
                  <a:srgbClr val="FF0000"/>
                </a:solidFill>
              </a:rPr>
              <a:t>Tendrils</a:t>
            </a:r>
            <a:r>
              <a:rPr lang="ar-IQ" b="1" dirty="0" smtClean="0">
                <a:solidFill>
                  <a:srgbClr val="FF0000"/>
                </a:solidFill>
              </a:rPr>
              <a:t>) :</a:t>
            </a:r>
            <a:endParaRPr lang="ar-SA"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just">
              <a:buNone/>
            </a:pPr>
            <a:r>
              <a:rPr lang="ar-IQ" sz="3600" b="1" dirty="0" smtClean="0"/>
              <a:t>توجد </a:t>
            </a:r>
            <a:r>
              <a:rPr lang="ar-IQ" sz="3600" b="1" dirty="0"/>
              <a:t>على الفروع السنوية عند العقد مقابل الأوراق وباستمرار العناقيد )بعدها مباشرة( على الفرع الخصب ولها نفس أصل العناقيد الزهرية .تبدأ عادة على الفرع الرئيسي بعد ثالث أو رابع أو خامس ورقة إما على الفرع الثانوي فتظهر </a:t>
            </a:r>
            <a:r>
              <a:rPr lang="ar-IQ" sz="3600" b="1" dirty="0" err="1"/>
              <a:t>ابتداءا</a:t>
            </a:r>
            <a:r>
              <a:rPr lang="ar-IQ" sz="3600" b="1" dirty="0"/>
              <a:t> من العقد الثانية والثالثة بينما على الساق الناتج جنسيا فتتكون بعد 6 أو 10 ورقة .  </a:t>
            </a:r>
            <a:endParaRPr lang="en-US" sz="3600" b="1" dirty="0"/>
          </a:p>
        </p:txBody>
      </p:sp>
    </p:spTree>
    <p:extLst>
      <p:ext uri="{BB962C8B-B14F-4D97-AF65-F5344CB8AC3E}">
        <p14:creationId xmlns:p14="http://schemas.microsoft.com/office/powerpoint/2010/main" val="289413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a:xfrm>
            <a:off x="1371600" y="4724400"/>
            <a:ext cx="6400800" cy="1371600"/>
          </a:xfrm>
        </p:spPr>
        <p:txBody>
          <a:bodyPr>
            <a:normAutofit/>
          </a:bodyPr>
          <a:lstStyle/>
          <a:p>
            <a:endParaRPr lang="ar-IQ" sz="3600" b="1" dirty="0" smtClean="0">
              <a:solidFill>
                <a:srgbClr val="FF0000"/>
              </a:solidFill>
            </a:endParaRPr>
          </a:p>
          <a:p>
            <a:r>
              <a:rPr lang="ar-IQ" sz="3600" b="1" dirty="0" err="1" smtClean="0">
                <a:solidFill>
                  <a:srgbClr val="FF0000"/>
                </a:solidFill>
              </a:rPr>
              <a:t>المحاليق</a:t>
            </a:r>
            <a:endParaRPr lang="ar-IQ" sz="3600" b="1" dirty="0" smtClean="0">
              <a:solidFill>
                <a:srgbClr val="FF0000"/>
              </a:solidFill>
            </a:endParaRPr>
          </a:p>
          <a:p>
            <a:endParaRPr lang="ar-SA" sz="3600" b="1" dirty="0">
              <a:solidFill>
                <a:srgbClr val="FF0000"/>
              </a:solidFill>
            </a:endParaRPr>
          </a:p>
        </p:txBody>
      </p:sp>
      <p:grpSp>
        <p:nvGrpSpPr>
          <p:cNvPr id="4" name="Group 94252" descr="http://www.botgard.ucla.edu/html/botanytextbooks/generalbotany/images/typesofshoots/tendril/Cissusrhombifol.jpg http://www.explorenm.com/plants/Vitaceae/Vitis/arizonica/03/tendrils_6486.jpg"/>
          <p:cNvGrpSpPr/>
          <p:nvPr/>
        </p:nvGrpSpPr>
        <p:grpSpPr>
          <a:xfrm>
            <a:off x="228601" y="609600"/>
            <a:ext cx="8153400" cy="4327207"/>
            <a:chOff x="0" y="0"/>
            <a:chExt cx="4309745" cy="2101215"/>
          </a:xfrm>
        </p:grpSpPr>
        <p:pic>
          <p:nvPicPr>
            <p:cNvPr id="5" name="Picture 11799"/>
            <p:cNvPicPr/>
            <p:nvPr/>
          </p:nvPicPr>
          <p:blipFill>
            <a:blip r:embed="rId2"/>
            <a:stretch>
              <a:fillRect/>
            </a:stretch>
          </p:blipFill>
          <p:spPr>
            <a:xfrm>
              <a:off x="3416935" y="96393"/>
              <a:ext cx="892810" cy="1847850"/>
            </a:xfrm>
            <a:prstGeom prst="rect">
              <a:avLst/>
            </a:prstGeom>
          </p:spPr>
        </p:pic>
        <p:pic>
          <p:nvPicPr>
            <p:cNvPr id="6" name="Picture 11801"/>
            <p:cNvPicPr/>
            <p:nvPr/>
          </p:nvPicPr>
          <p:blipFill>
            <a:blip r:embed="rId3"/>
            <a:stretch>
              <a:fillRect/>
            </a:stretch>
          </p:blipFill>
          <p:spPr>
            <a:xfrm>
              <a:off x="0" y="96393"/>
              <a:ext cx="1536065" cy="1847850"/>
            </a:xfrm>
            <a:prstGeom prst="rect">
              <a:avLst/>
            </a:prstGeom>
          </p:spPr>
        </p:pic>
        <p:pic>
          <p:nvPicPr>
            <p:cNvPr id="7" name="Picture 11803"/>
            <p:cNvPicPr/>
            <p:nvPr/>
          </p:nvPicPr>
          <p:blipFill>
            <a:blip r:embed="rId4"/>
            <a:stretch>
              <a:fillRect/>
            </a:stretch>
          </p:blipFill>
          <p:spPr>
            <a:xfrm>
              <a:off x="1542796" y="0"/>
              <a:ext cx="1871853" cy="2101215"/>
            </a:xfrm>
            <a:prstGeom prst="rect">
              <a:avLst/>
            </a:prstGeom>
          </p:spPr>
        </p:pic>
      </p:grpSp>
    </p:spTree>
    <p:extLst>
      <p:ext uri="{BB962C8B-B14F-4D97-AF65-F5344CB8AC3E}">
        <p14:creationId xmlns:p14="http://schemas.microsoft.com/office/powerpoint/2010/main" val="369327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6400800"/>
          </a:xfrm>
        </p:spPr>
        <p:txBody>
          <a:bodyPr>
            <a:normAutofit/>
          </a:bodyPr>
          <a:lstStyle/>
          <a:p>
            <a:r>
              <a:rPr lang="ar-IQ" b="1" dirty="0"/>
              <a:t>وتكون </a:t>
            </a:r>
            <a:r>
              <a:rPr lang="ar-IQ" b="1" dirty="0" err="1"/>
              <a:t>المحاليق</a:t>
            </a:r>
            <a:r>
              <a:rPr lang="ar-IQ" b="1" dirty="0"/>
              <a:t> في الجنس </a:t>
            </a:r>
            <a:r>
              <a:rPr lang="ar-IQ" b="1" dirty="0" err="1"/>
              <a:t>Vitis</a:t>
            </a:r>
            <a:r>
              <a:rPr lang="ar-IQ" b="1" dirty="0"/>
              <a:t> عشبية الأصل ولكنها تتخشب في الخريف أو في الصيف وتسقط في حال عدم التفافها على مسند . </a:t>
            </a:r>
            <a:endParaRPr lang="en-US" b="1" dirty="0"/>
          </a:p>
          <a:p>
            <a:r>
              <a:rPr lang="ar-IQ" b="1" dirty="0"/>
              <a:t>إن وضع وترتيب </a:t>
            </a:r>
            <a:r>
              <a:rPr lang="ar-IQ" b="1" dirty="0" err="1"/>
              <a:t>المحاليق</a:t>
            </a:r>
            <a:r>
              <a:rPr lang="ar-IQ" b="1" dirty="0"/>
              <a:t> على الفروع يكون كالتالي : </a:t>
            </a:r>
            <a:endParaRPr lang="en-US" b="1" dirty="0"/>
          </a:p>
          <a:p>
            <a:r>
              <a:rPr lang="en-US" b="1" dirty="0"/>
              <a:t>1</a:t>
            </a:r>
            <a:r>
              <a:rPr lang="ar-SA" b="1" dirty="0"/>
              <a:t>- مستمر : توجد </a:t>
            </a:r>
            <a:r>
              <a:rPr lang="ar-SA" b="1" dirty="0" err="1"/>
              <a:t>المحاليق</a:t>
            </a:r>
            <a:r>
              <a:rPr lang="ar-SA" b="1" dirty="0"/>
              <a:t> عند كل عقدة أي يوجد </a:t>
            </a:r>
            <a:r>
              <a:rPr lang="ar-SA" b="1" dirty="0" err="1"/>
              <a:t>محلاق</a:t>
            </a:r>
            <a:r>
              <a:rPr lang="ar-SA" b="1" dirty="0"/>
              <a:t> مقابل كل ورقة على الفرع </a:t>
            </a:r>
            <a:endParaRPr lang="en-US" b="1" dirty="0"/>
          </a:p>
          <a:p>
            <a:pPr lvl="0" fontAlgn="base"/>
            <a:r>
              <a:rPr lang="ar-IQ" b="1" dirty="0"/>
              <a:t>متقطع : توجد </a:t>
            </a:r>
            <a:r>
              <a:rPr lang="ar-IQ" b="1" dirty="0" err="1"/>
              <a:t>المحاليق</a:t>
            </a:r>
            <a:r>
              <a:rPr lang="ar-IQ" b="1" dirty="0"/>
              <a:t> في عقدتين متتاليتين وخالية عند العقدة الثالثة . </a:t>
            </a:r>
            <a:endParaRPr lang="en-US" b="1" dirty="0"/>
          </a:p>
          <a:p>
            <a:pPr lvl="0" fontAlgn="base"/>
            <a:r>
              <a:rPr lang="ar-IQ" b="1" dirty="0"/>
              <a:t>غير منتظم : توجد </a:t>
            </a:r>
            <a:r>
              <a:rPr lang="ar-IQ" b="1" dirty="0" err="1"/>
              <a:t>المحاليق</a:t>
            </a:r>
            <a:r>
              <a:rPr lang="ar-IQ" b="1" dirty="0"/>
              <a:t> في عدة عقد متعاقبة يعقبها عقد بدون </a:t>
            </a:r>
            <a:r>
              <a:rPr lang="ar-IQ" b="1" dirty="0" err="1"/>
              <a:t>محاليق</a:t>
            </a:r>
            <a:r>
              <a:rPr lang="ar-IQ" b="1" dirty="0"/>
              <a:t> . </a:t>
            </a:r>
            <a:endParaRPr lang="en-US" b="1" dirty="0"/>
          </a:p>
        </p:txBody>
      </p:sp>
    </p:spTree>
    <p:extLst>
      <p:ext uri="{BB962C8B-B14F-4D97-AF65-F5344CB8AC3E}">
        <p14:creationId xmlns:p14="http://schemas.microsoft.com/office/powerpoint/2010/main" val="359953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u="sng" dirty="0" smtClean="0">
                <a:solidFill>
                  <a:srgbClr val="FF0000"/>
                </a:solidFill>
              </a:rPr>
              <a:t>الأوراق </a:t>
            </a:r>
            <a:r>
              <a:rPr lang="ar-IQ" b="1" u="sng" dirty="0" err="1" smtClean="0">
                <a:solidFill>
                  <a:srgbClr val="FF0000"/>
                </a:solidFill>
              </a:rPr>
              <a:t>Leaves</a:t>
            </a:r>
            <a:r>
              <a:rPr lang="ar-IQ" b="1" u="sng" dirty="0" smtClean="0">
                <a:solidFill>
                  <a:srgbClr val="FF0000"/>
                </a:solidFill>
              </a:rPr>
              <a:t> </a:t>
            </a:r>
            <a:r>
              <a:rPr lang="ar-IQ" b="1" dirty="0" smtClean="0">
                <a:solidFill>
                  <a:srgbClr val="FF0000"/>
                </a:solidFill>
              </a:rPr>
              <a:t>:-</a:t>
            </a:r>
            <a:endParaRPr lang="ar-SA" dirty="0">
              <a:solidFill>
                <a:srgbClr val="FF0000"/>
              </a:solidFill>
            </a:endParaRPr>
          </a:p>
        </p:txBody>
      </p:sp>
      <p:sp>
        <p:nvSpPr>
          <p:cNvPr id="3" name="عنصر نائب للمحتوى 2"/>
          <p:cNvSpPr>
            <a:spLocks noGrp="1"/>
          </p:cNvSpPr>
          <p:nvPr>
            <p:ph idx="1"/>
          </p:nvPr>
        </p:nvSpPr>
        <p:spPr/>
        <p:txBody>
          <a:bodyPr>
            <a:normAutofit fontScale="92500"/>
          </a:bodyPr>
          <a:lstStyle/>
          <a:p>
            <a:r>
              <a:rPr lang="ar-IQ" b="1" dirty="0" smtClean="0"/>
              <a:t>الورقة </a:t>
            </a:r>
            <a:r>
              <a:rPr lang="ar-IQ" b="1" dirty="0"/>
              <a:t>عبارة عن عضو اخضر ، تظهر الأوراق مختلف التغيرات المظهرية </a:t>
            </a:r>
            <a:r>
              <a:rPr lang="ar-IQ" b="1" dirty="0" smtClean="0"/>
              <a:t>(</a:t>
            </a:r>
            <a:r>
              <a:rPr lang="ar-IQ" b="1" dirty="0" err="1" smtClean="0"/>
              <a:t>المورفولوجية</a:t>
            </a:r>
            <a:r>
              <a:rPr lang="ar-IQ" b="1" dirty="0" smtClean="0"/>
              <a:t>) </a:t>
            </a:r>
            <a:r>
              <a:rPr lang="ar-IQ" b="1" dirty="0"/>
              <a:t>حسب الأصناف والوظائف الرئيسية لها هي التركيب الضوئي والتنفس والنتح . </a:t>
            </a:r>
            <a:endParaRPr lang="en-US" b="1" dirty="0"/>
          </a:p>
          <a:p>
            <a:r>
              <a:rPr lang="ar-IQ" b="1" dirty="0"/>
              <a:t>توجد الاوراق على الفروع عند العقد وتكون متبادلة فيما بينها وتكون الاوراق الفتية في السنة الأولى من حياة الشتلة بسيطة ومتشابهة فيما بينها وتبدأ الفروقات بالظهور متأخرة،  وتكون ورقة العنب كدليل جيد لتحديد وتمييز وتصنيف الأنواع والأصناف ، تتكون ورقة العنب من العنق والنصل . </a:t>
            </a:r>
            <a:endParaRPr lang="en-US" b="1" dirty="0"/>
          </a:p>
        </p:txBody>
      </p:sp>
    </p:spTree>
    <p:extLst>
      <p:ext uri="{BB962C8B-B14F-4D97-AF65-F5344CB8AC3E}">
        <p14:creationId xmlns:p14="http://schemas.microsoft.com/office/powerpoint/2010/main" val="422965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الأوراق</a:t>
            </a:r>
            <a:endParaRPr lang="ar-SA" dirty="0"/>
          </a:p>
        </p:txBody>
      </p:sp>
      <p:pic>
        <p:nvPicPr>
          <p:cNvPr id="4" name="Picture 11805"/>
          <p:cNvPicPr>
            <a:picLocks noGrp="1"/>
          </p:cNvPicPr>
          <p:nvPr>
            <p:ph idx="1"/>
          </p:nvPr>
        </p:nvPicPr>
        <p:blipFill>
          <a:blip r:embed="rId2"/>
          <a:stretch>
            <a:fillRect/>
          </a:stretch>
        </p:blipFill>
        <p:spPr>
          <a:xfrm>
            <a:off x="4724400" y="1905000"/>
            <a:ext cx="3848102" cy="4343400"/>
          </a:xfrm>
          <a:prstGeom prst="rect">
            <a:avLst/>
          </a:prstGeom>
        </p:spPr>
      </p:pic>
      <p:pic>
        <p:nvPicPr>
          <p:cNvPr id="5" name="Picture 11807"/>
          <p:cNvPicPr/>
          <p:nvPr/>
        </p:nvPicPr>
        <p:blipFill>
          <a:blip r:embed="rId3"/>
          <a:stretch>
            <a:fillRect/>
          </a:stretch>
        </p:blipFill>
        <p:spPr>
          <a:xfrm>
            <a:off x="457200" y="1676400"/>
            <a:ext cx="4342130" cy="4267200"/>
          </a:xfrm>
          <a:prstGeom prst="rect">
            <a:avLst/>
          </a:prstGeom>
        </p:spPr>
      </p:pic>
    </p:spTree>
    <p:extLst>
      <p:ext uri="{BB962C8B-B14F-4D97-AF65-F5344CB8AC3E}">
        <p14:creationId xmlns:p14="http://schemas.microsoft.com/office/powerpoint/2010/main" val="311723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2162"/>
          </a:xfrm>
        </p:spPr>
        <p:txBody>
          <a:bodyPr/>
          <a:lstStyle/>
          <a:p>
            <a:r>
              <a:rPr lang="ar-IQ" b="1" dirty="0" smtClean="0">
                <a:solidFill>
                  <a:srgbClr val="FF0000"/>
                </a:solidFill>
              </a:rPr>
              <a:t>الورقة</a:t>
            </a:r>
            <a:endParaRPr lang="ar-SA" b="1" dirty="0">
              <a:solidFill>
                <a:srgbClr val="FF0000"/>
              </a:solidFill>
            </a:endParaRPr>
          </a:p>
        </p:txBody>
      </p:sp>
      <p:sp>
        <p:nvSpPr>
          <p:cNvPr id="3" name="عنصر نائب للمحتوى 2"/>
          <p:cNvSpPr>
            <a:spLocks noGrp="1"/>
          </p:cNvSpPr>
          <p:nvPr>
            <p:ph idx="1"/>
          </p:nvPr>
        </p:nvSpPr>
        <p:spPr>
          <a:xfrm>
            <a:off x="457200" y="1295400"/>
            <a:ext cx="8229600" cy="5334000"/>
          </a:xfrm>
        </p:spPr>
        <p:txBody>
          <a:bodyPr>
            <a:normAutofit fontScale="92500"/>
          </a:bodyPr>
          <a:lstStyle/>
          <a:p>
            <a:pPr algn="just"/>
            <a:r>
              <a:rPr lang="ar-IQ" b="1" dirty="0">
                <a:solidFill>
                  <a:srgbClr val="FF0000"/>
                </a:solidFill>
              </a:rPr>
              <a:t>عنق الورقة :- </a:t>
            </a:r>
            <a:r>
              <a:rPr lang="ar-IQ" b="1" dirty="0"/>
              <a:t>وهو الذي يربط نصل الورقة بالفرع عند مستوى العقدة ،يكون اسطواني الشكل يقوم بإيصال المواد الغذائية من والى نصل الورقة ويحافظ على النصل بموقع أكثر مناسب لإجراء وظائفه كالتعرض للضوء . </a:t>
            </a:r>
            <a:endParaRPr lang="en-US" b="1" dirty="0"/>
          </a:p>
          <a:p>
            <a:pPr algn="just"/>
            <a:r>
              <a:rPr lang="ar-IQ" b="1" dirty="0">
                <a:solidFill>
                  <a:srgbClr val="FF0000"/>
                </a:solidFill>
              </a:rPr>
              <a:t>نصل الورقة :- </a:t>
            </a:r>
            <a:r>
              <a:rPr lang="ar-IQ" b="1" dirty="0"/>
              <a:t>وهو الجزء المسطح من الورقة والأساسي لها والذي يكون أكثر خاصية وتمثيل لمعرفة ووصف أنواع وأصناف الكروم ، يتكون من خمسة عروق رئيسية وتكون العروق ملساء على الجهة السفلة للورقة أو ذات زغب وان طول العروق وقيمة </a:t>
            </a:r>
            <a:r>
              <a:rPr lang="ar-IQ" b="1" dirty="0" err="1"/>
              <a:t>الزاويا</a:t>
            </a:r>
            <a:r>
              <a:rPr lang="ar-IQ" b="1" dirty="0"/>
              <a:t> التي تتكون بينها تحدد هيئة </a:t>
            </a:r>
            <a:r>
              <a:rPr lang="ar-IQ" b="1" dirty="0" smtClean="0"/>
              <a:t>النصل. </a:t>
            </a:r>
            <a:endParaRPr lang="en-US" b="1" dirty="0"/>
          </a:p>
          <a:p>
            <a:pPr algn="just"/>
            <a:r>
              <a:rPr lang="ar-IQ" b="1" dirty="0"/>
              <a:t>يتصف نصل الورقة بهيئته وحجمه وسمكه ولونه وشكله ووجود الزغب </a:t>
            </a:r>
            <a:r>
              <a:rPr lang="ar-IQ" b="1" dirty="0" err="1"/>
              <a:t>والتفصص</a:t>
            </a:r>
            <a:r>
              <a:rPr lang="ar-IQ" b="1" dirty="0"/>
              <a:t> والتسنن وهيئة وحجم التجاويف . </a:t>
            </a:r>
            <a:endParaRPr lang="en-US" b="1" dirty="0"/>
          </a:p>
          <a:p>
            <a:pPr marL="0" indent="0">
              <a:buNone/>
            </a:pPr>
            <a:endParaRPr lang="ar-SA" dirty="0"/>
          </a:p>
        </p:txBody>
      </p:sp>
    </p:spTree>
    <p:extLst>
      <p:ext uri="{BB962C8B-B14F-4D97-AF65-F5344CB8AC3E}">
        <p14:creationId xmlns:p14="http://schemas.microsoft.com/office/powerpoint/2010/main" val="371278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spcBef>
                <a:spcPct val="20000"/>
              </a:spcBef>
            </a:pPr>
            <a:r>
              <a:rPr lang="ar-SA" sz="3000" b="1" dirty="0">
                <a:solidFill>
                  <a:srgbClr val="FF0000"/>
                </a:solidFill>
                <a:ea typeface="+mn-ea"/>
                <a:cs typeface="Arial"/>
              </a:rPr>
              <a:t>هيئة نصل الورقة :- تختلف هيئة النصل حسب طول العروق الرئيسية ومقدار الزاوية التي تكون بينها وكالاتي: </a:t>
            </a:r>
            <a:endParaRPr lang="ar-SA" b="1" dirty="0">
              <a:solidFill>
                <a:srgbClr val="FF0000"/>
              </a:solidFill>
            </a:endParaRPr>
          </a:p>
        </p:txBody>
      </p:sp>
      <p:sp>
        <p:nvSpPr>
          <p:cNvPr id="3" name="عنصر نائب للمحتوى 2"/>
          <p:cNvSpPr>
            <a:spLocks noGrp="1"/>
          </p:cNvSpPr>
          <p:nvPr>
            <p:ph idx="1"/>
          </p:nvPr>
        </p:nvSpPr>
        <p:spPr>
          <a:xfrm>
            <a:off x="457200" y="1600200"/>
            <a:ext cx="8229600" cy="5029200"/>
          </a:xfrm>
        </p:spPr>
        <p:txBody>
          <a:bodyPr>
            <a:noAutofit/>
          </a:bodyPr>
          <a:lstStyle/>
          <a:p>
            <a:pPr marL="0" indent="0" algn="just">
              <a:buNone/>
            </a:pPr>
            <a:r>
              <a:rPr lang="ar-SA" b="1" dirty="0" smtClean="0">
                <a:solidFill>
                  <a:srgbClr val="FF0000"/>
                </a:solidFill>
              </a:rPr>
              <a:t>1-دائرية : </a:t>
            </a:r>
            <a:r>
              <a:rPr lang="ar-SA" b="1" dirty="0" smtClean="0"/>
              <a:t>تكون هذه الأوراق مستديرة أي طولها وعرضها متساويان تقريبا أي أن العروق الرئيسية الخمسة    متساوية فيما بينها وتنتشر هذه الحالة في أصناف العنب الأوربي . </a:t>
            </a:r>
          </a:p>
          <a:p>
            <a:pPr marL="0" indent="0" algn="just">
              <a:buNone/>
            </a:pPr>
            <a:r>
              <a:rPr lang="ar-SA" b="1" dirty="0" smtClean="0">
                <a:solidFill>
                  <a:srgbClr val="FF0000"/>
                </a:solidFill>
              </a:rPr>
              <a:t>2-</a:t>
            </a:r>
            <a:r>
              <a:rPr lang="ar-IQ" b="1" dirty="0" smtClean="0">
                <a:solidFill>
                  <a:srgbClr val="FF0000"/>
                </a:solidFill>
              </a:rPr>
              <a:t> </a:t>
            </a:r>
            <a:r>
              <a:rPr lang="ar-SA" b="1" dirty="0" smtClean="0">
                <a:solidFill>
                  <a:srgbClr val="FF0000"/>
                </a:solidFill>
              </a:rPr>
              <a:t>قلبية : </a:t>
            </a:r>
            <a:r>
              <a:rPr lang="ar-SA" b="1" dirty="0" smtClean="0"/>
              <a:t>عندما تكون الورقة متطاولة أي أن العروق الجانبية العليا اقصر من السفلى وهذا النوع منتشر في العنب الأسيوي والأمريكي  </a:t>
            </a:r>
          </a:p>
          <a:p>
            <a:pPr marL="0" indent="0" algn="just">
              <a:buNone/>
            </a:pPr>
            <a:r>
              <a:rPr lang="ar-SA" b="1" dirty="0" smtClean="0">
                <a:solidFill>
                  <a:srgbClr val="FF0000"/>
                </a:solidFill>
              </a:rPr>
              <a:t>3-</a:t>
            </a:r>
            <a:r>
              <a:rPr lang="ar-IQ" b="1" dirty="0" smtClean="0">
                <a:solidFill>
                  <a:srgbClr val="FF0000"/>
                </a:solidFill>
              </a:rPr>
              <a:t> </a:t>
            </a:r>
            <a:r>
              <a:rPr lang="ar-SA" b="1" dirty="0" smtClean="0">
                <a:solidFill>
                  <a:srgbClr val="FF0000"/>
                </a:solidFill>
              </a:rPr>
              <a:t>كلوية : </a:t>
            </a:r>
            <a:r>
              <a:rPr lang="ar-SA" b="1" dirty="0" smtClean="0"/>
              <a:t>يكون عرض الورقة اكبر من طولها لان العروق الجانبية السفلى أطول من العليا</a:t>
            </a:r>
            <a:endParaRPr lang="ar-IQ" b="1" dirty="0" smtClean="0"/>
          </a:p>
          <a:p>
            <a:pPr marL="0" indent="0" algn="just">
              <a:buNone/>
            </a:pPr>
            <a:r>
              <a:rPr lang="ar-SA" b="1" dirty="0" smtClean="0">
                <a:solidFill>
                  <a:srgbClr val="FF0000"/>
                </a:solidFill>
              </a:rPr>
              <a:t>4-اسفينية : </a:t>
            </a:r>
            <a:r>
              <a:rPr lang="ar-SA" b="1" dirty="0" smtClean="0"/>
              <a:t>يكون طول الأوراق دائما اكبر من عرضها لان العروق الجانبية العليا والسفلى اقصر من العرق الرئيسي  </a:t>
            </a:r>
            <a:endParaRPr lang="ar-SA" b="1" dirty="0"/>
          </a:p>
        </p:txBody>
      </p:sp>
    </p:spTree>
    <p:extLst>
      <p:ext uri="{BB962C8B-B14F-4D97-AF65-F5344CB8AC3E}">
        <p14:creationId xmlns:p14="http://schemas.microsoft.com/office/powerpoint/2010/main" val="277765220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886</Words>
  <Application>Microsoft Office PowerPoint</Application>
  <PresentationFormat>عرض على الشاشة (3:4)‏</PresentationFormat>
  <Paragraphs>55</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نسق Office</vt:lpstr>
      <vt:lpstr>اعناب عملي  المحاضرة الرابعة  الدكتور حمزة عباس حمزة</vt:lpstr>
      <vt:lpstr>5- السلاميات :</vt:lpstr>
      <vt:lpstr>6-المحاليق (Tendrils) :</vt:lpstr>
      <vt:lpstr>عرض تقديمي في PowerPoint</vt:lpstr>
      <vt:lpstr>عرض تقديمي في PowerPoint</vt:lpstr>
      <vt:lpstr>الأوراق Leaves :-</vt:lpstr>
      <vt:lpstr>الأوراق</vt:lpstr>
      <vt:lpstr>الورقة</vt:lpstr>
      <vt:lpstr>هيئة نصل الورقة :- تختلف هيئة النصل حسب طول العروق الرئيسية ومقدار الزاوية التي تكون بينها وكالاتي: </vt:lpstr>
      <vt:lpstr>عرض تقديمي في PowerPoint</vt:lpstr>
      <vt:lpstr>عرض تقديمي في PowerPoint</vt:lpstr>
      <vt:lpstr>سمك النصل :-</vt:lpstr>
      <vt:lpstr>لون النصل :-</vt:lpstr>
      <vt:lpstr>شكل النصل</vt:lpstr>
      <vt:lpstr>التفصص </vt:lpstr>
      <vt:lpstr>التجاويف </vt:lpstr>
      <vt:lpstr>التسنن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اعناب عملي  المحاضرة الرابعة  الدكتور حمزة عباس حمزة</dc:title>
  <dc:creator>Maher</dc:creator>
  <cp:lastModifiedBy>Maher</cp:lastModifiedBy>
  <cp:revision>7</cp:revision>
  <dcterms:created xsi:type="dcterms:W3CDTF">2021-06-05T08:26:23Z</dcterms:created>
  <dcterms:modified xsi:type="dcterms:W3CDTF">2021-06-05T12:20:52Z</dcterms:modified>
</cp:coreProperties>
</file>